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72" r:id="rId2"/>
    <p:sldId id="259" r:id="rId3"/>
    <p:sldId id="288" r:id="rId4"/>
    <p:sldId id="268" r:id="rId5"/>
    <p:sldId id="267" r:id="rId6"/>
    <p:sldId id="262" r:id="rId7"/>
    <p:sldId id="273" r:id="rId8"/>
    <p:sldId id="274" r:id="rId9"/>
    <p:sldId id="277" r:id="rId10"/>
    <p:sldId id="278" r:id="rId11"/>
    <p:sldId id="279" r:id="rId12"/>
    <p:sldId id="266" r:id="rId13"/>
    <p:sldId id="280" r:id="rId14"/>
    <p:sldId id="281" r:id="rId15"/>
    <p:sldId id="282" r:id="rId16"/>
    <p:sldId id="283" r:id="rId17"/>
    <p:sldId id="284" r:id="rId18"/>
    <p:sldId id="264" r:id="rId19"/>
    <p:sldId id="270" r:id="rId20"/>
    <p:sldId id="286" r:id="rId21"/>
    <p:sldId id="271"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pos="3874">
          <p15:clr>
            <a:srgbClr val="A4A3A4"/>
          </p15:clr>
        </p15:guide>
        <p15:guide id="3" orient="horz" pos="1392" userDrawn="1">
          <p15:clr>
            <a:srgbClr val="A4A3A4"/>
          </p15:clr>
        </p15:guide>
        <p15:guide id="4" pos="576" userDrawn="1">
          <p15:clr>
            <a:srgbClr val="A4A3A4"/>
          </p15:clr>
        </p15:guide>
        <p15:guide id="5" orient="horz" pos="1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59A353"/>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17" autoAdjust="0"/>
    <p:restoredTop sz="91560" autoAdjust="0"/>
  </p:normalViewPr>
  <p:slideViewPr>
    <p:cSldViewPr snapToGrid="0" snapToObjects="1">
      <p:cViewPr varScale="1">
        <p:scale>
          <a:sx n="166" d="100"/>
          <a:sy n="166" d="100"/>
        </p:scale>
        <p:origin x="1424" y="184"/>
      </p:cViewPr>
      <p:guideLst>
        <p:guide orient="horz" pos="408"/>
        <p:guide pos="3874"/>
        <p:guide orient="horz" pos="1392"/>
        <p:guide pos="576"/>
        <p:guide orient="horz" pos="1320"/>
      </p:guideLst>
    </p:cSldViewPr>
  </p:slideViewPr>
  <p:outlineViewPr>
    <p:cViewPr>
      <p:scale>
        <a:sx n="33" d="100"/>
        <a:sy n="33" d="100"/>
      </p:scale>
      <p:origin x="0" y="11496"/>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2E73FC-F0A9-D446-8742-7F1E5B194C60}" type="datetimeFigureOut">
              <a:rPr lang="en-US" smtClean="0"/>
              <a:t>3/15/19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F5B0BA-9275-FA41-96E0-B5B98727B06B}" type="slidenum">
              <a:rPr lang="en-US" smtClean="0"/>
              <a:t>‹#›</a:t>
            </a:fld>
            <a:endParaRPr lang="en-US"/>
          </a:p>
        </p:txBody>
      </p:sp>
    </p:spTree>
    <p:extLst>
      <p:ext uri="{BB962C8B-B14F-4D97-AF65-F5344CB8AC3E}">
        <p14:creationId xmlns:p14="http://schemas.microsoft.com/office/powerpoint/2010/main" val="1241023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7A8A0-C486-C446-B36B-6EBE36BBD885}" type="datetimeFigureOut">
              <a:rPr lang="en-US" smtClean="0"/>
              <a:t>3/15/19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CFFBF-563A-8849-9426-A51EF1D706BD}" type="slidenum">
              <a:rPr lang="en-US" smtClean="0"/>
              <a:t>‹#›</a:t>
            </a:fld>
            <a:endParaRPr lang="en-US"/>
          </a:p>
        </p:txBody>
      </p:sp>
    </p:spTree>
    <p:extLst>
      <p:ext uri="{BB962C8B-B14F-4D97-AF65-F5344CB8AC3E}">
        <p14:creationId xmlns:p14="http://schemas.microsoft.com/office/powerpoint/2010/main" val="99263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CFFBF-563A-8849-9426-A51EF1D706BD}" type="slidenum">
              <a:rPr lang="en-US" smtClean="0"/>
              <a:t>4</a:t>
            </a:fld>
            <a:endParaRPr lang="en-US"/>
          </a:p>
        </p:txBody>
      </p:sp>
    </p:spTree>
    <p:extLst>
      <p:ext uri="{BB962C8B-B14F-4D97-AF65-F5344CB8AC3E}">
        <p14:creationId xmlns:p14="http://schemas.microsoft.com/office/powerpoint/2010/main" val="251864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file://localhost/Users/lisamccathren/Documents/CLIENTS/MAT%20PPT%20files%20for%20Lisa/template_PowerpointPresentation/Working/Tribe%20Bkgs/PPT_Slide_Bkgds_tribe_5.jpg" TargetMode="External"/><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file://localhost/Users/lisamccathren/Documents/CLIENTS/MAT%20PPT%20files%20for%20Lisa/template_PowerpointPresentation/Working/Tribe%20Bkgs/PPT_Slide_Bkgds_tribe_4.jpg" TargetMode="External"/><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947138"/>
          </a:xfrm>
        </p:spPr>
        <p:txBody>
          <a:bodyPr anchor="ctr">
            <a:normAutofit/>
          </a:bodyPr>
          <a:lstStyle>
            <a:lvl1pPr algn="ctr">
              <a:defRPr sz="4200">
                <a:solidFill>
                  <a:srgbClr val="7F7F7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22D639-997E-7E46-8571-905CB7D0218F}" type="datetimeFigureOut">
              <a:rPr lang="en-US" smtClean="0"/>
              <a:t>3/15/19</a:t>
            </a:fld>
            <a:endParaRPr lang="en-US"/>
          </a:p>
        </p:txBody>
      </p:sp>
    </p:spTree>
    <p:extLst>
      <p:ext uri="{BB962C8B-B14F-4D97-AF65-F5344CB8AC3E}">
        <p14:creationId xmlns:p14="http://schemas.microsoft.com/office/powerpoint/2010/main" val="1142377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pic>
        <p:nvPicPr>
          <p:cNvPr id="3" name="Picture 2" descr="PPT_Slide_Bkgds_tribe_3a.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395602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pic>
        <p:nvPicPr>
          <p:cNvPr id="4" name="Picture 3" descr="PPT_Slide_Bkgds_tribe_6a.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1711808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6" name="Picture 5" descr="PPT_Slide_Bkgds_tribe_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15297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3" name="PPT_Slide_Bkgds_tribe_5.jpg" descr="/Users/lisamccathren/Documents/CLIENTS/MAT PPT files for Lisa/template_PowerpointPresentation/Working/Tribe Bkgs/PPT_Slide_Bkgds_tribe_5.jpg"/>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23314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4" name="Picture 3" descr="PPT_Slide_Bkgds_tribe_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7840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pic>
        <p:nvPicPr>
          <p:cNvPr id="3" name="PPT_Slide_Bkgds_tribe_4.jpg" descr="/Users/lisamccathren/Documents/CLIENTS/MAT PPT files for Lisa/template_PowerpointPresentation/Working/Tribe Bkgs/PPT_Slide_Bkgds_tribe_4.jpg"/>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2165145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22D639-997E-7E46-8571-905CB7D0218F}" type="datetimeFigureOut">
              <a:rPr lang="en-US" smtClean="0"/>
              <a:t>3/15/19</a:t>
            </a:fld>
            <a:endParaRPr lang="en-US"/>
          </a:p>
        </p:txBody>
      </p:sp>
    </p:spTree>
    <p:extLst>
      <p:ext uri="{BB962C8B-B14F-4D97-AF65-F5344CB8AC3E}">
        <p14:creationId xmlns:p14="http://schemas.microsoft.com/office/powerpoint/2010/main" val="176513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22D639-997E-7E46-8571-905CB7D0218F}" type="datetimeFigureOut">
              <a:rPr lang="en-US" smtClean="0"/>
              <a:t>3/15/19</a:t>
            </a:fld>
            <a:endParaRPr lang="en-US"/>
          </a:p>
        </p:txBody>
      </p:sp>
    </p:spTree>
    <p:extLst>
      <p:ext uri="{BB962C8B-B14F-4D97-AF65-F5344CB8AC3E}">
        <p14:creationId xmlns:p14="http://schemas.microsoft.com/office/powerpoint/2010/main" val="128224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ctr"/>
          <a:lstStyle>
            <a:lvl1pPr algn="ctr">
              <a:defRPr sz="6000">
                <a:solidFill>
                  <a:srgbClr val="7F7F7F"/>
                </a:solidFill>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66149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22D639-997E-7E46-8571-905CB7D0218F}" type="datetimeFigureOut">
              <a:rPr lang="en-US" smtClean="0"/>
              <a:t>3/15/19</a:t>
            </a:fld>
            <a:endParaRPr lang="en-US"/>
          </a:p>
        </p:txBody>
      </p:sp>
    </p:spTree>
    <p:extLst>
      <p:ext uri="{BB962C8B-B14F-4D97-AF65-F5344CB8AC3E}">
        <p14:creationId xmlns:p14="http://schemas.microsoft.com/office/powerpoint/2010/main" val="613601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22D639-997E-7E46-8571-905CB7D0218F}" type="datetimeFigureOut">
              <a:rPr lang="en-US" smtClean="0"/>
              <a:t>3/15/19</a:t>
            </a:fld>
            <a:endParaRPr lang="en-US"/>
          </a:p>
        </p:txBody>
      </p:sp>
    </p:spTree>
    <p:extLst>
      <p:ext uri="{BB962C8B-B14F-4D97-AF65-F5344CB8AC3E}">
        <p14:creationId xmlns:p14="http://schemas.microsoft.com/office/powerpoint/2010/main" val="58820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66007"/>
            <a:ext cx="12192000" cy="7382048"/>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412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duotone>
              <a:prstClr val="black"/>
              <a:srgbClr val="59A353">
                <a:tint val="45000"/>
                <a:satMod val="400000"/>
              </a:srgbClr>
            </a:duotone>
          </a:blip>
          <a:stretch>
            <a:fillRect/>
          </a:stretch>
        </p:blipFill>
        <p:spPr>
          <a:xfrm>
            <a:off x="0" y="-266007"/>
            <a:ext cx="12192000" cy="7382048"/>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014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0" y="-266007"/>
            <a:ext cx="12192000" cy="7382048"/>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84770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pic>
        <p:nvPicPr>
          <p:cNvPr id="4" name="Picture 3" descr="PPT_Slide_tribe2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pic>
        <p:nvPicPr>
          <p:cNvPr id="3" name="Picture 2" descr="PPT_Slide_tribe4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pic>
        <p:nvPicPr>
          <p:cNvPr id="3" name="Picture 2" descr="PPT_Slide_tribe_1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7999"/>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048823"/>
            <a:ext cx="12192000" cy="809177"/>
          </a:xfrm>
          <a:prstGeom prst="rect">
            <a:avLst/>
          </a:prstGeom>
          <a:solidFill>
            <a:srgbClr val="394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3731977" y="6250153"/>
            <a:ext cx="890101" cy="440172"/>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6556" y="6356350"/>
            <a:ext cx="2743200" cy="365125"/>
          </a:xfrm>
          <a:prstGeom prst="rect">
            <a:avLst/>
          </a:prstGeom>
        </p:spPr>
        <p:txBody>
          <a:bodyPr vert="horz" lIns="91440" tIns="45720" rIns="91440" bIns="45720" rtlCol="0" anchor="ctr"/>
          <a:lstStyle>
            <a:lvl1pPr algn="l">
              <a:defRPr sz="900">
                <a:solidFill>
                  <a:schemeClr val="accent3"/>
                </a:solidFill>
              </a:defRPr>
            </a:lvl1pPr>
          </a:lstStyle>
          <a:p>
            <a:fld id="{A122D639-997E-7E46-8571-905CB7D0218F}" type="datetimeFigureOut">
              <a:rPr lang="en-US" smtClean="0"/>
              <a:pPr/>
              <a:t>3/15/19</a:t>
            </a:fld>
            <a:endParaRPr lang="en-US" dirty="0"/>
          </a:p>
        </p:txBody>
      </p:sp>
      <p:pic>
        <p:nvPicPr>
          <p:cNvPr id="5" name="Picture 4" descr="HCA_white_logo.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071065" y="6365359"/>
            <a:ext cx="1839421" cy="313007"/>
          </a:xfrm>
          <a:prstGeom prst="rect">
            <a:avLst/>
          </a:prstGeom>
        </p:spPr>
      </p:pic>
      <p:pic>
        <p:nvPicPr>
          <p:cNvPr id="10" name="Picture 9" descr="Journey_whiteAsset 11.png"/>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749612" y="6203681"/>
            <a:ext cx="1068502" cy="542624"/>
          </a:xfrm>
          <a:prstGeom prst="rect">
            <a:avLst/>
          </a:prstGeom>
        </p:spPr>
      </p:pic>
    </p:spTree>
    <p:extLst>
      <p:ext uri="{BB962C8B-B14F-4D97-AF65-F5344CB8AC3E}">
        <p14:creationId xmlns:p14="http://schemas.microsoft.com/office/powerpoint/2010/main" val="858547556"/>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69" r:id="rId4"/>
    <p:sldLayoutId id="2147483668" r:id="rId5"/>
    <p:sldLayoutId id="2147483658" r:id="rId6"/>
    <p:sldLayoutId id="2147483659" r:id="rId7"/>
    <p:sldLayoutId id="2147483657" r:id="rId8"/>
    <p:sldLayoutId id="2147483660" r:id="rId9"/>
    <p:sldLayoutId id="2147483661" r:id="rId10"/>
    <p:sldLayoutId id="2147483656" r:id="rId11"/>
    <p:sldLayoutId id="2147483663" r:id="rId12"/>
    <p:sldLayoutId id="2147483665" r:id="rId13"/>
    <p:sldLayoutId id="2147483662" r:id="rId14"/>
    <p:sldLayoutId id="2147483666" r:id="rId15"/>
    <p:sldLayoutId id="2147483664" r:id="rId16"/>
    <p:sldLayoutId id="2147483667" r:id="rId17"/>
    <p:sldLayoutId id="2147483652" r:id="rId18"/>
    <p:sldLayoutId id="2147483653" r:id="rId19"/>
    <p:sldLayoutId id="2147483654" r:id="rId20"/>
    <p:sldLayoutId id="2147483655" r:id="rId21"/>
  </p:sldLayoutIdLst>
  <p:txStyles>
    <p:titleStyle>
      <a:lvl1pPr algn="ctr" defTabSz="914400" rtl="0" eaLnBrk="1" latinLnBrk="0" hangingPunct="1">
        <a:lnSpc>
          <a:spcPct val="90000"/>
        </a:lnSpc>
        <a:spcBef>
          <a:spcPct val="0"/>
        </a:spcBef>
        <a:buNone/>
        <a:defRPr sz="4400" kern="1200">
          <a:solidFill>
            <a:srgbClr val="7F7F7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7F7F7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7F7F7F"/>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7F7F7F"/>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09275" y="1999601"/>
            <a:ext cx="3884886" cy="1921149"/>
          </a:xfrm>
          <a:prstGeom prst="rect">
            <a:avLst/>
          </a:prstGeom>
        </p:spPr>
      </p:pic>
      <p:sp>
        <p:nvSpPr>
          <p:cNvPr id="4" name="TextBox 3"/>
          <p:cNvSpPr txBox="1"/>
          <p:nvPr/>
        </p:nvSpPr>
        <p:spPr>
          <a:xfrm>
            <a:off x="13046327" y="4170945"/>
            <a:ext cx="3610782" cy="707886"/>
          </a:xfrm>
          <a:prstGeom prst="rect">
            <a:avLst/>
          </a:prstGeom>
          <a:noFill/>
        </p:spPr>
        <p:txBody>
          <a:bodyPr wrap="square" rtlCol="0">
            <a:spAutoFit/>
          </a:bodyPr>
          <a:lstStyle/>
          <a:p>
            <a:pPr algn="ctr"/>
            <a:r>
              <a:rPr lang="en-US" sz="2000" dirty="0">
                <a:solidFill>
                  <a:schemeClr val="bg1"/>
                </a:solidFill>
              </a:rPr>
              <a:t>Washington State Opioid Awareness Campaign</a:t>
            </a:r>
          </a:p>
        </p:txBody>
      </p:sp>
      <p:pic>
        <p:nvPicPr>
          <p:cNvPr id="5" name="Picture 4" descr="HCA_white_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6925" y="6048967"/>
            <a:ext cx="2419019" cy="411635"/>
          </a:xfrm>
          <a:prstGeom prst="rect">
            <a:avLst/>
          </a:prstGeom>
        </p:spPr>
      </p:pic>
      <p:sp>
        <p:nvSpPr>
          <p:cNvPr id="9" name="Title 1"/>
          <p:cNvSpPr>
            <a:spLocks noGrp="1"/>
          </p:cNvSpPr>
          <p:nvPr>
            <p:ph type="title"/>
          </p:nvPr>
        </p:nvSpPr>
        <p:spPr>
          <a:xfrm>
            <a:off x="814388" y="4019684"/>
            <a:ext cx="10515600" cy="2852737"/>
          </a:xfrm>
        </p:spPr>
        <p:txBody>
          <a:bodyPr>
            <a:normAutofit/>
          </a:bodyPr>
          <a:lstStyle/>
          <a:p>
            <a:r>
              <a:rPr lang="en-US" sz="2000" dirty="0"/>
              <a:t>Washington State Opioid </a:t>
            </a:r>
            <a:br>
              <a:rPr lang="en-US" sz="2000" dirty="0"/>
            </a:br>
            <a:r>
              <a:rPr lang="en-US" sz="2000" dirty="0"/>
              <a:t>Awareness Campaign</a:t>
            </a:r>
            <a:br>
              <a:rPr lang="en-US" sz="2000" dirty="0"/>
            </a:br>
            <a:endParaRPr lang="en-US" sz="2000" dirty="0"/>
          </a:p>
        </p:txBody>
      </p:sp>
      <p:pic>
        <p:nvPicPr>
          <p:cNvPr id="10" name="Picture 9" descr="Journey_whiteAsset 11.png"/>
          <p:cNvPicPr>
            <a:picLocks noChangeAspect="1"/>
          </p:cNvPicPr>
          <p:nvPr/>
        </p:nvPicPr>
        <p:blipFill>
          <a:blip r:embed="rId4">
            <a:alphaModFix amt="89000"/>
            <a:extLst>
              <a:ext uri="{28A0092B-C50C-407E-A947-70E740481C1C}">
                <a14:useLocalDpi xmlns:a14="http://schemas.microsoft.com/office/drawing/2010/main" val="0"/>
              </a:ext>
            </a:extLst>
          </a:blip>
          <a:stretch>
            <a:fillRect/>
          </a:stretch>
        </p:blipFill>
        <p:spPr>
          <a:xfrm>
            <a:off x="3804613" y="2511425"/>
            <a:ext cx="4847170" cy="2461572"/>
          </a:xfrm>
          <a:prstGeom prst="rect">
            <a:avLst/>
          </a:prstGeom>
        </p:spPr>
      </p:pic>
    </p:spTree>
    <p:extLst>
      <p:ext uri="{BB962C8B-B14F-4D97-AF65-F5344CB8AC3E}">
        <p14:creationId xmlns:p14="http://schemas.microsoft.com/office/powerpoint/2010/main" val="3948360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45674"/>
            <a:ext cx="10515600" cy="929768"/>
          </a:xfrm>
        </p:spPr>
        <p:txBody>
          <a:bodyPr>
            <a:noAutofit/>
          </a:bodyPr>
          <a:lstStyle/>
          <a:p>
            <a:r>
              <a:rPr lang="en-US" sz="5400" dirty="0"/>
              <a:t>OBOT Prescriber Requirements</a:t>
            </a:r>
          </a:p>
        </p:txBody>
      </p:sp>
      <p:sp>
        <p:nvSpPr>
          <p:cNvPr id="4" name="Content Placeholder 3"/>
          <p:cNvSpPr>
            <a:spLocks noGrp="1"/>
          </p:cNvSpPr>
          <p:nvPr>
            <p:ph idx="1"/>
          </p:nvPr>
        </p:nvSpPr>
        <p:spPr>
          <a:xfrm>
            <a:off x="838200" y="2095500"/>
            <a:ext cx="7188200" cy="4643438"/>
          </a:xfrm>
        </p:spPr>
        <p:txBody>
          <a:bodyPr>
            <a:normAutofit/>
          </a:bodyPr>
          <a:lstStyle/>
          <a:p>
            <a:pPr lvl="0"/>
            <a:r>
              <a:rPr lang="en-US" dirty="0"/>
              <a:t>OBOT prescribers are licensed by the federal government and their state </a:t>
            </a:r>
            <a:br>
              <a:rPr lang="en-US" dirty="0"/>
            </a:br>
            <a:r>
              <a:rPr lang="en-US" dirty="0"/>
              <a:t>licensing commission for their profession. </a:t>
            </a:r>
          </a:p>
          <a:p>
            <a:pPr lvl="0"/>
            <a:r>
              <a:rPr lang="en-US" dirty="0"/>
              <a:t>Prescribers holding MD, DO, ARNP </a:t>
            </a:r>
            <a:br>
              <a:rPr lang="en-US" dirty="0"/>
            </a:br>
            <a:r>
              <a:rPr lang="en-US" dirty="0"/>
              <a:t>and PA licenses in Washington State AND </a:t>
            </a:r>
            <a:br>
              <a:rPr lang="en-US" dirty="0"/>
            </a:br>
            <a:r>
              <a:rPr lang="en-US" dirty="0"/>
              <a:t>a DATA 2000 Waiver from DEA and SAMHSA </a:t>
            </a:r>
            <a:br>
              <a:rPr lang="en-US" dirty="0"/>
            </a:br>
            <a:r>
              <a:rPr lang="en-US" dirty="0"/>
              <a:t>can prescribe buprenorphine for treatment. </a:t>
            </a:r>
          </a:p>
        </p:txBody>
      </p:sp>
      <p:pic>
        <p:nvPicPr>
          <p:cNvPr id="6" name="Picture 5" descr="OboTAsset 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16925" y="2397125"/>
            <a:ext cx="2538705" cy="2318904"/>
          </a:xfrm>
          <a:prstGeom prst="rect">
            <a:avLst/>
          </a:prstGeom>
        </p:spPr>
      </p:pic>
    </p:spTree>
    <p:extLst>
      <p:ext uri="{BB962C8B-B14F-4D97-AF65-F5344CB8AC3E}">
        <p14:creationId xmlns:p14="http://schemas.microsoft.com/office/powerpoint/2010/main" val="3503171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3353"/>
            <a:ext cx="10515600" cy="1377242"/>
          </a:xfrm>
        </p:spPr>
        <p:txBody>
          <a:bodyPr>
            <a:noAutofit/>
          </a:bodyPr>
          <a:lstStyle/>
          <a:p>
            <a:r>
              <a:rPr lang="en-US" sz="5400" dirty="0"/>
              <a:t>OBOT Requirements</a:t>
            </a:r>
          </a:p>
        </p:txBody>
      </p:sp>
      <p:sp>
        <p:nvSpPr>
          <p:cNvPr id="4" name="Content Placeholder 3"/>
          <p:cNvSpPr>
            <a:spLocks noGrp="1"/>
          </p:cNvSpPr>
          <p:nvPr>
            <p:ph idx="1"/>
          </p:nvPr>
        </p:nvSpPr>
        <p:spPr>
          <a:xfrm>
            <a:off x="838201" y="2095500"/>
            <a:ext cx="7150956" cy="3513845"/>
          </a:xfrm>
        </p:spPr>
        <p:txBody>
          <a:bodyPr>
            <a:normAutofit/>
          </a:bodyPr>
          <a:lstStyle/>
          <a:p>
            <a:pPr lvl="0"/>
            <a:r>
              <a:rPr lang="en-US" dirty="0"/>
              <a:t>OBOT is not licensed as a behavioral health agency in Washington State.</a:t>
            </a:r>
          </a:p>
          <a:p>
            <a:pPr lvl="0"/>
            <a:r>
              <a:rPr lang="en-US" dirty="0"/>
              <a:t>Washington State DOH does not license nor </a:t>
            </a:r>
            <a:br>
              <a:rPr lang="en-US" dirty="0"/>
            </a:br>
            <a:r>
              <a:rPr lang="en-US" dirty="0"/>
              <a:t>inspect OBOT clinics. WA DOH will complete </a:t>
            </a:r>
            <a:br>
              <a:rPr lang="en-US" dirty="0"/>
            </a:br>
            <a:r>
              <a:rPr lang="en-US" dirty="0"/>
              <a:t>site visits in the event of complaints. </a:t>
            </a:r>
          </a:p>
          <a:p>
            <a:pPr lvl="0"/>
            <a:r>
              <a:rPr lang="en-US" dirty="0"/>
              <a:t>Naltrexone can be offered by any medical prescriber in any medical setting. A DATA 2000 waiver is not required.</a:t>
            </a:r>
          </a:p>
        </p:txBody>
      </p:sp>
      <p:pic>
        <p:nvPicPr>
          <p:cNvPr id="7" name="Picture 6" descr="OboTAsset 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16925" y="2397125"/>
            <a:ext cx="2538705" cy="2318904"/>
          </a:xfrm>
          <a:prstGeom prst="rect">
            <a:avLst/>
          </a:prstGeom>
        </p:spPr>
      </p:pic>
    </p:spTree>
    <p:extLst>
      <p:ext uri="{BB962C8B-B14F-4D97-AF65-F5344CB8AC3E}">
        <p14:creationId xmlns:p14="http://schemas.microsoft.com/office/powerpoint/2010/main" val="906255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normAutofit/>
          </a:bodyPr>
          <a:lstStyle/>
          <a:p>
            <a:r>
              <a:rPr lang="en-US" sz="9600" dirty="0"/>
              <a:t>OTP</a:t>
            </a:r>
            <a:br>
              <a:rPr lang="en-US" sz="9600" dirty="0"/>
            </a:br>
            <a:r>
              <a:rPr lang="en-US" dirty="0"/>
              <a:t>Opioid Treatment Program</a:t>
            </a:r>
          </a:p>
        </p:txBody>
      </p:sp>
    </p:spTree>
    <p:extLst>
      <p:ext uri="{BB962C8B-B14F-4D97-AF65-F5344CB8AC3E}">
        <p14:creationId xmlns:p14="http://schemas.microsoft.com/office/powerpoint/2010/main" val="1938174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07147"/>
            <a:ext cx="10515600" cy="799140"/>
          </a:xfrm>
        </p:spPr>
        <p:txBody>
          <a:bodyPr>
            <a:noAutofit/>
          </a:bodyPr>
          <a:lstStyle/>
          <a:p>
            <a:r>
              <a:rPr lang="en-US" sz="5400" dirty="0"/>
              <a:t>Opioid Treatment Program</a:t>
            </a:r>
          </a:p>
        </p:txBody>
      </p:sp>
      <p:sp>
        <p:nvSpPr>
          <p:cNvPr id="4" name="Content Placeholder 3"/>
          <p:cNvSpPr>
            <a:spLocks noGrp="1"/>
          </p:cNvSpPr>
          <p:nvPr>
            <p:ph idx="1"/>
          </p:nvPr>
        </p:nvSpPr>
        <p:spPr>
          <a:xfrm>
            <a:off x="838199" y="2095500"/>
            <a:ext cx="7518401" cy="4490733"/>
          </a:xfrm>
        </p:spPr>
        <p:txBody>
          <a:bodyPr>
            <a:normAutofit/>
          </a:bodyPr>
          <a:lstStyle/>
          <a:p>
            <a:pPr lvl="0"/>
            <a:r>
              <a:rPr lang="en-US" dirty="0"/>
              <a:t>OTP - Opioid Treatment Program.</a:t>
            </a:r>
          </a:p>
          <a:p>
            <a:pPr lvl="0"/>
            <a:r>
              <a:rPr lang="en-US" dirty="0"/>
              <a:t>Behavioral health services.</a:t>
            </a:r>
          </a:p>
          <a:p>
            <a:r>
              <a:rPr lang="en-US" dirty="0"/>
              <a:t>OTP programs have a medical prescriber who </a:t>
            </a:r>
            <a:br>
              <a:rPr lang="en-US" dirty="0"/>
            </a:br>
            <a:r>
              <a:rPr lang="en-US" dirty="0"/>
              <a:t>conducts a medical appointment and writes a medical order for the client.</a:t>
            </a:r>
          </a:p>
          <a:p>
            <a:pPr lvl="0"/>
            <a:r>
              <a:rPr lang="en-US" dirty="0"/>
              <a:t>Client receives a directly observed dose of </a:t>
            </a:r>
            <a:br>
              <a:rPr lang="en-US" dirty="0"/>
            </a:br>
            <a:r>
              <a:rPr lang="en-US" dirty="0"/>
              <a:t>medication at the OTP. The medication is dispensed from the OTP instead of a pharmacy.</a:t>
            </a:r>
          </a:p>
          <a:p>
            <a:endParaRPr lang="en-US" dirty="0"/>
          </a:p>
        </p:txBody>
      </p:sp>
      <p:pic>
        <p:nvPicPr>
          <p:cNvPr id="7" name="Picture 6" descr="OPTAsset 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26169" y="2375963"/>
            <a:ext cx="2538705" cy="2307914"/>
          </a:xfrm>
          <a:prstGeom prst="rect">
            <a:avLst/>
          </a:prstGeom>
        </p:spPr>
      </p:pic>
    </p:spTree>
    <p:extLst>
      <p:ext uri="{BB962C8B-B14F-4D97-AF65-F5344CB8AC3E}">
        <p14:creationId xmlns:p14="http://schemas.microsoft.com/office/powerpoint/2010/main" val="1282885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2080"/>
            <a:ext cx="10515600" cy="2120004"/>
          </a:xfrm>
        </p:spPr>
        <p:txBody>
          <a:bodyPr>
            <a:noAutofit/>
          </a:bodyPr>
          <a:lstStyle/>
          <a:p>
            <a:r>
              <a:rPr lang="en-US" sz="5400" dirty="0"/>
              <a:t>What medications can be </a:t>
            </a:r>
            <a:br>
              <a:rPr lang="en-US" sz="5400" dirty="0"/>
            </a:br>
            <a:r>
              <a:rPr lang="en-US" sz="5400" dirty="0"/>
              <a:t>offered at an OTP?</a:t>
            </a:r>
          </a:p>
        </p:txBody>
      </p:sp>
      <p:sp>
        <p:nvSpPr>
          <p:cNvPr id="4" name="Content Placeholder 3"/>
          <p:cNvSpPr>
            <a:spLocks noGrp="1"/>
          </p:cNvSpPr>
          <p:nvPr>
            <p:ph idx="1"/>
          </p:nvPr>
        </p:nvSpPr>
        <p:spPr>
          <a:xfrm>
            <a:off x="838201" y="2095500"/>
            <a:ext cx="7310966" cy="4504958"/>
          </a:xfrm>
        </p:spPr>
        <p:txBody>
          <a:bodyPr>
            <a:normAutofit/>
          </a:bodyPr>
          <a:lstStyle/>
          <a:p>
            <a:pPr lvl="0"/>
            <a:r>
              <a:rPr lang="en-US" dirty="0"/>
              <a:t>OTPs can offer all three FDA-approved medications for the treatment of individuals with opioid use disorder:</a:t>
            </a:r>
          </a:p>
          <a:p>
            <a:pPr lvl="2"/>
            <a:r>
              <a:rPr lang="en-US" sz="2400" dirty="0"/>
              <a:t>Buprenorphine</a:t>
            </a:r>
          </a:p>
          <a:p>
            <a:pPr lvl="2"/>
            <a:r>
              <a:rPr lang="en-US" sz="2400" dirty="0"/>
              <a:t>Naltrexone</a:t>
            </a:r>
          </a:p>
          <a:p>
            <a:pPr lvl="2"/>
            <a:r>
              <a:rPr lang="en-US" sz="2400" dirty="0"/>
              <a:t>Methadone</a:t>
            </a:r>
          </a:p>
          <a:p>
            <a:pPr lvl="0"/>
            <a:r>
              <a:rPr lang="en-US" dirty="0"/>
              <a:t>OTPs are the only settings that can dispense methadone for OUD. </a:t>
            </a:r>
          </a:p>
          <a:p>
            <a:endParaRPr lang="en-US" dirty="0"/>
          </a:p>
        </p:txBody>
      </p:sp>
      <p:pic>
        <p:nvPicPr>
          <p:cNvPr id="8" name="Picture 7" descr="OPTAsset 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26169" y="2375963"/>
            <a:ext cx="2538705" cy="2307914"/>
          </a:xfrm>
          <a:prstGeom prst="rect">
            <a:avLst/>
          </a:prstGeom>
        </p:spPr>
      </p:pic>
    </p:spTree>
    <p:extLst>
      <p:ext uri="{BB962C8B-B14F-4D97-AF65-F5344CB8AC3E}">
        <p14:creationId xmlns:p14="http://schemas.microsoft.com/office/powerpoint/2010/main" val="4284768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9197"/>
            <a:ext cx="10515600" cy="2120004"/>
          </a:xfrm>
        </p:spPr>
        <p:txBody>
          <a:bodyPr>
            <a:noAutofit/>
          </a:bodyPr>
          <a:lstStyle/>
          <a:p>
            <a:r>
              <a:rPr lang="en-US" sz="5400" dirty="0"/>
              <a:t>Dosing frequency </a:t>
            </a:r>
            <a:br>
              <a:rPr lang="en-US" sz="5400" dirty="0"/>
            </a:br>
            <a:r>
              <a:rPr lang="en-US" sz="5400" dirty="0"/>
              <a:t>in an OTP</a:t>
            </a:r>
          </a:p>
        </p:txBody>
      </p:sp>
      <p:sp>
        <p:nvSpPr>
          <p:cNvPr id="4" name="Content Placeholder 3"/>
          <p:cNvSpPr>
            <a:spLocks noGrp="1"/>
          </p:cNvSpPr>
          <p:nvPr>
            <p:ph idx="1"/>
          </p:nvPr>
        </p:nvSpPr>
        <p:spPr>
          <a:xfrm>
            <a:off x="838200" y="2095500"/>
            <a:ext cx="7141633" cy="4501681"/>
          </a:xfrm>
        </p:spPr>
        <p:txBody>
          <a:bodyPr>
            <a:normAutofit/>
          </a:bodyPr>
          <a:lstStyle/>
          <a:p>
            <a:pPr lvl="0"/>
            <a:r>
              <a:rPr lang="en-US" dirty="0"/>
              <a:t>OTP clients start with daily directly observed doses of medication, dispensed by the LPN and RN in an OTP.</a:t>
            </a:r>
          </a:p>
          <a:p>
            <a:pPr lvl="0"/>
            <a:r>
              <a:rPr lang="en-US" dirty="0"/>
              <a:t>There are federal rules regarding how many take home doses of methadone a client can receive at an OTP over time. </a:t>
            </a:r>
          </a:p>
          <a:p>
            <a:pPr lvl="0"/>
            <a:r>
              <a:rPr lang="en-US" dirty="0"/>
              <a:t>Once stabilized on medication, clients can increase their amount of take home doses, or transition to OBOT.</a:t>
            </a:r>
          </a:p>
          <a:p>
            <a:endParaRPr lang="en-US" dirty="0"/>
          </a:p>
        </p:txBody>
      </p:sp>
      <p:pic>
        <p:nvPicPr>
          <p:cNvPr id="8" name="Picture 7" descr="OPTAsset 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26169" y="2375963"/>
            <a:ext cx="2538705" cy="2307914"/>
          </a:xfrm>
          <a:prstGeom prst="rect">
            <a:avLst/>
          </a:prstGeom>
        </p:spPr>
      </p:pic>
      <p:sp>
        <p:nvSpPr>
          <p:cNvPr id="12" name="Title 2"/>
          <p:cNvSpPr txBox="1">
            <a:spLocks/>
          </p:cNvSpPr>
          <p:nvPr/>
        </p:nvSpPr>
        <p:spPr>
          <a:xfrm>
            <a:off x="15323457" y="255959"/>
            <a:ext cx="10515600" cy="212000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200" kern="1200">
                <a:solidFill>
                  <a:srgbClr val="7F7F7F"/>
                </a:solidFill>
                <a:latin typeface="+mj-lt"/>
                <a:ea typeface="+mj-ea"/>
                <a:cs typeface="+mj-cs"/>
              </a:defRPr>
            </a:lvl1pPr>
          </a:lstStyle>
          <a:p>
            <a:r>
              <a:rPr lang="en-US" sz="5400"/>
              <a:t>How often do clients need to come </a:t>
            </a:r>
            <a:br>
              <a:rPr lang="en-US" sz="5400"/>
            </a:br>
            <a:r>
              <a:rPr lang="en-US" sz="5400"/>
              <a:t>for medication in an OTP? </a:t>
            </a:r>
            <a:endParaRPr lang="en-US" sz="5400" dirty="0"/>
          </a:p>
        </p:txBody>
      </p:sp>
      <p:sp>
        <p:nvSpPr>
          <p:cNvPr id="13" name="Content Placeholder 3"/>
          <p:cNvSpPr txBox="1">
            <a:spLocks/>
          </p:cNvSpPr>
          <p:nvPr/>
        </p:nvSpPr>
        <p:spPr>
          <a:xfrm>
            <a:off x="15323457" y="2344434"/>
            <a:ext cx="10515600" cy="357379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rgbClr val="7F7F7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7F7F7F"/>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7F7F7F"/>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a:t>Buprenorphine dispensed at an OPT does not </a:t>
            </a:r>
            <a:br>
              <a:rPr lang="en-US" sz="3000"/>
            </a:br>
            <a:r>
              <a:rPr lang="en-US" sz="3000"/>
              <a:t>need to follow the aforementioned federally </a:t>
            </a:r>
            <a:br>
              <a:rPr lang="en-US" sz="3000"/>
            </a:br>
            <a:r>
              <a:rPr lang="en-US" sz="3000"/>
              <a:t>dictated, time-based take-home rules.</a:t>
            </a:r>
          </a:p>
          <a:p>
            <a:r>
              <a:rPr lang="en-US" sz="3000"/>
              <a:t>OTP buprenorphine clients start with daily </a:t>
            </a:r>
            <a:br>
              <a:rPr lang="en-US" sz="3000"/>
            </a:br>
            <a:r>
              <a:rPr lang="en-US" sz="3000"/>
              <a:t>dispensing at the start of treatment. </a:t>
            </a:r>
          </a:p>
          <a:p>
            <a:r>
              <a:rPr lang="en-US" sz="3000"/>
              <a:t>Once stabilized, OTP buprenorphine patients can </a:t>
            </a:r>
            <a:br>
              <a:rPr lang="en-US" sz="3000"/>
            </a:br>
            <a:r>
              <a:rPr lang="en-US" sz="3000"/>
              <a:t>obtain up to a 30-day supply of dispensed medication.</a:t>
            </a:r>
          </a:p>
          <a:p>
            <a:r>
              <a:rPr lang="en-US" sz="3000"/>
              <a:t>Naltrexone at an OTP can be administered via injection lasting the client 30 days.</a:t>
            </a:r>
          </a:p>
          <a:p>
            <a:endParaRPr lang="en-US" dirty="0"/>
          </a:p>
        </p:txBody>
      </p:sp>
      <p:pic>
        <p:nvPicPr>
          <p:cNvPr id="14" name="Picture 13" descr="OPTAsset 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11426" y="2468062"/>
            <a:ext cx="2538705" cy="2307914"/>
          </a:xfrm>
          <a:prstGeom prst="rect">
            <a:avLst/>
          </a:prstGeom>
        </p:spPr>
      </p:pic>
    </p:spTree>
    <p:extLst>
      <p:ext uri="{BB962C8B-B14F-4D97-AF65-F5344CB8AC3E}">
        <p14:creationId xmlns:p14="http://schemas.microsoft.com/office/powerpoint/2010/main" val="4205431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9086" y="537883"/>
            <a:ext cx="10515600" cy="745352"/>
          </a:xfrm>
        </p:spPr>
        <p:txBody>
          <a:bodyPr>
            <a:noAutofit/>
          </a:bodyPr>
          <a:lstStyle/>
          <a:p>
            <a:r>
              <a:rPr lang="en-US" sz="5400" dirty="0"/>
              <a:t>Counseling for clients in an OTP</a:t>
            </a:r>
          </a:p>
        </p:txBody>
      </p:sp>
      <p:sp>
        <p:nvSpPr>
          <p:cNvPr id="4" name="Content Placeholder 3"/>
          <p:cNvSpPr>
            <a:spLocks noGrp="1"/>
          </p:cNvSpPr>
          <p:nvPr>
            <p:ph idx="1"/>
          </p:nvPr>
        </p:nvSpPr>
        <p:spPr>
          <a:xfrm>
            <a:off x="838202" y="2095500"/>
            <a:ext cx="6802966" cy="4501776"/>
          </a:xfrm>
        </p:spPr>
        <p:txBody>
          <a:bodyPr>
            <a:normAutofit/>
          </a:bodyPr>
          <a:lstStyle/>
          <a:p>
            <a:pPr lvl="0"/>
            <a:r>
              <a:rPr lang="en-US" dirty="0"/>
              <a:t>Considered a WA DOH licensed behavioral health agency. </a:t>
            </a:r>
          </a:p>
          <a:p>
            <a:r>
              <a:rPr lang="en-US" dirty="0"/>
              <a:t>Under state and federal guidelines, all clients at an OTP must also receive counseling. </a:t>
            </a:r>
          </a:p>
          <a:p>
            <a:pPr marL="0" indent="0">
              <a:buNone/>
            </a:pPr>
            <a:endParaRPr lang="en-US" dirty="0"/>
          </a:p>
        </p:txBody>
      </p:sp>
      <p:pic>
        <p:nvPicPr>
          <p:cNvPr id="7" name="Picture 6" descr="OPTAsset 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26169" y="2375963"/>
            <a:ext cx="2538705" cy="2307914"/>
          </a:xfrm>
          <a:prstGeom prst="rect">
            <a:avLst/>
          </a:prstGeom>
        </p:spPr>
      </p:pic>
    </p:spTree>
    <p:extLst>
      <p:ext uri="{BB962C8B-B14F-4D97-AF65-F5344CB8AC3E}">
        <p14:creationId xmlns:p14="http://schemas.microsoft.com/office/powerpoint/2010/main" val="3847681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99097"/>
            <a:ext cx="10515600" cy="2120004"/>
          </a:xfrm>
        </p:spPr>
        <p:txBody>
          <a:bodyPr>
            <a:noAutofit/>
          </a:bodyPr>
          <a:lstStyle/>
          <a:p>
            <a:r>
              <a:rPr lang="en-US" sz="5400" dirty="0"/>
              <a:t>How to become licensed and </a:t>
            </a:r>
            <a:br>
              <a:rPr lang="en-US" sz="5400" dirty="0"/>
            </a:br>
            <a:r>
              <a:rPr lang="en-US" sz="5400" dirty="0"/>
              <a:t>certified as an OTP</a:t>
            </a:r>
          </a:p>
        </p:txBody>
      </p:sp>
      <p:sp>
        <p:nvSpPr>
          <p:cNvPr id="4" name="Content Placeholder 3"/>
          <p:cNvSpPr>
            <a:spLocks noGrp="1"/>
          </p:cNvSpPr>
          <p:nvPr>
            <p:ph idx="1"/>
          </p:nvPr>
        </p:nvSpPr>
        <p:spPr>
          <a:xfrm>
            <a:off x="838199" y="2095500"/>
            <a:ext cx="7258051" cy="4493692"/>
          </a:xfrm>
        </p:spPr>
        <p:txBody>
          <a:bodyPr>
            <a:normAutofit/>
          </a:bodyPr>
          <a:lstStyle/>
          <a:p>
            <a:pPr lvl="0"/>
            <a:r>
              <a:rPr lang="en-US" dirty="0"/>
              <a:t>Must be licensed by the following regulatory entities: </a:t>
            </a:r>
          </a:p>
          <a:p>
            <a:pPr lvl="1"/>
            <a:r>
              <a:rPr lang="en-US" dirty="0"/>
              <a:t>WA State DOH</a:t>
            </a:r>
          </a:p>
          <a:p>
            <a:pPr lvl="1"/>
            <a:r>
              <a:rPr lang="en-US" dirty="0"/>
              <a:t>SAMHSA-CSAT</a:t>
            </a:r>
          </a:p>
          <a:p>
            <a:pPr lvl="1"/>
            <a:r>
              <a:rPr lang="en-US" dirty="0"/>
              <a:t>DEA</a:t>
            </a:r>
          </a:p>
          <a:p>
            <a:pPr lvl="1"/>
            <a:r>
              <a:rPr lang="en-US" dirty="0"/>
              <a:t>WA Pharmacy Commission</a:t>
            </a:r>
          </a:p>
          <a:p>
            <a:pPr lvl="1"/>
            <a:r>
              <a:rPr lang="en-US" dirty="0"/>
              <a:t>A federally recognized accreditation body </a:t>
            </a:r>
            <a:br>
              <a:rPr lang="en-US" dirty="0"/>
            </a:br>
            <a:endParaRPr lang="en-US" dirty="0"/>
          </a:p>
        </p:txBody>
      </p:sp>
      <p:pic>
        <p:nvPicPr>
          <p:cNvPr id="7" name="Picture 6" descr="OPTAsset 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26169" y="2375963"/>
            <a:ext cx="2538705" cy="2307914"/>
          </a:xfrm>
          <a:prstGeom prst="rect">
            <a:avLst/>
          </a:prstGeom>
        </p:spPr>
      </p:pic>
    </p:spTree>
    <p:extLst>
      <p:ext uri="{BB962C8B-B14F-4D97-AF65-F5344CB8AC3E}">
        <p14:creationId xmlns:p14="http://schemas.microsoft.com/office/powerpoint/2010/main" val="1397300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IHS encounter rate</a:t>
            </a:r>
          </a:p>
        </p:txBody>
      </p:sp>
    </p:spTree>
    <p:extLst>
      <p:ext uri="{BB962C8B-B14F-4D97-AF65-F5344CB8AC3E}">
        <p14:creationId xmlns:p14="http://schemas.microsoft.com/office/powerpoint/2010/main" val="285911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6556"/>
            <a:ext cx="10515600" cy="744362"/>
          </a:xfrm>
        </p:spPr>
        <p:txBody>
          <a:bodyPr>
            <a:normAutofit fontScale="90000"/>
          </a:bodyPr>
          <a:lstStyle/>
          <a:p>
            <a:r>
              <a:rPr lang="en-US" sz="5400" dirty="0"/>
              <a:t>IHS encounter rate</a:t>
            </a:r>
          </a:p>
        </p:txBody>
      </p:sp>
      <p:sp>
        <p:nvSpPr>
          <p:cNvPr id="3" name="Content Placeholder 2"/>
          <p:cNvSpPr>
            <a:spLocks noGrp="1"/>
          </p:cNvSpPr>
          <p:nvPr>
            <p:ph idx="1"/>
          </p:nvPr>
        </p:nvSpPr>
        <p:spPr>
          <a:xfrm>
            <a:off x="838201" y="1644383"/>
            <a:ext cx="9702800" cy="4134117"/>
          </a:xfrm>
        </p:spPr>
        <p:txBody>
          <a:bodyPr>
            <a:normAutofit fontScale="85000" lnSpcReduction="20000"/>
          </a:bodyPr>
          <a:lstStyle/>
          <a:p>
            <a:pPr lvl="0">
              <a:spcBef>
                <a:spcPts val="2200"/>
              </a:spcBef>
            </a:pPr>
            <a:r>
              <a:rPr lang="en-US" dirty="0"/>
              <a:t>Tribally operated OTP:</a:t>
            </a:r>
          </a:p>
          <a:p>
            <a:pPr lvl="1">
              <a:spcBef>
                <a:spcPts val="2200"/>
              </a:spcBef>
            </a:pPr>
            <a:r>
              <a:rPr lang="en-US" dirty="0"/>
              <a:t>Are eligible to receive an IHS encounter rate.</a:t>
            </a:r>
          </a:p>
          <a:p>
            <a:pPr lvl="1">
              <a:spcBef>
                <a:spcPts val="2200"/>
              </a:spcBef>
            </a:pPr>
            <a:r>
              <a:rPr lang="en-US" dirty="0"/>
              <a:t>2019 rate is $455 </a:t>
            </a:r>
          </a:p>
          <a:p>
            <a:pPr>
              <a:spcBef>
                <a:spcPts val="2200"/>
              </a:spcBef>
            </a:pPr>
            <a:r>
              <a:rPr lang="en-US" dirty="0"/>
              <a:t>Tribally operated OTP is responsible for state portion of IHS encounter rate:</a:t>
            </a:r>
          </a:p>
          <a:p>
            <a:pPr lvl="1">
              <a:spcBef>
                <a:spcPts val="2200"/>
              </a:spcBef>
            </a:pPr>
            <a:r>
              <a:rPr lang="en-US" dirty="0"/>
              <a:t>For AI/AN clients there is no state portion of an IHS encounter rate</a:t>
            </a:r>
          </a:p>
          <a:p>
            <a:pPr lvl="1">
              <a:spcBef>
                <a:spcPts val="2200"/>
              </a:spcBef>
            </a:pPr>
            <a:r>
              <a:rPr lang="en-US" dirty="0"/>
              <a:t>For non- AI/AN clients in the Medicaid fee for service programs, the state portion varies, depending on the client’s Medicaid eligibility categories.</a:t>
            </a:r>
          </a:p>
          <a:p>
            <a:pPr>
              <a:spcBef>
                <a:spcPts val="2200"/>
              </a:spcBef>
            </a:pPr>
            <a:r>
              <a:rPr lang="en-US" dirty="0"/>
              <a:t>For more information on the IHS encounter rate please contact HCA staff at: </a:t>
            </a:r>
            <a:r>
              <a:rPr lang="en-US" u="sng" dirty="0" err="1"/>
              <a:t>tribalaffairs@hca.wa.gov</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2904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800" dirty="0"/>
              <a:t>Implementing a Treatment Program That Utilizes Medications for the Treatment of Opioid Use Disorder</a:t>
            </a:r>
          </a:p>
        </p:txBody>
      </p:sp>
      <p:sp>
        <p:nvSpPr>
          <p:cNvPr id="5" name="Subtitle 4"/>
          <p:cNvSpPr>
            <a:spLocks noGrp="1"/>
          </p:cNvSpPr>
          <p:nvPr>
            <p:ph type="subTitle" idx="1"/>
          </p:nvPr>
        </p:nvSpPr>
        <p:spPr/>
        <p:txBody>
          <a:bodyPr/>
          <a:lstStyle/>
          <a:p>
            <a:r>
              <a:rPr lang="en-US" dirty="0"/>
              <a:t>Jessica K. </a:t>
            </a:r>
            <a:r>
              <a:rPr lang="en-US" dirty="0" err="1"/>
              <a:t>Blose</a:t>
            </a:r>
            <a:endParaRPr lang="en-US" dirty="0"/>
          </a:p>
          <a:p>
            <a:r>
              <a:rPr lang="en-US" dirty="0"/>
              <a:t>Washington State Opioid Treatment Authority</a:t>
            </a:r>
          </a:p>
          <a:p>
            <a:r>
              <a:rPr lang="en-US" dirty="0"/>
              <a:t>Health Care Authority </a:t>
            </a:r>
          </a:p>
        </p:txBody>
      </p:sp>
    </p:spTree>
    <p:extLst>
      <p:ext uri="{BB962C8B-B14F-4D97-AF65-F5344CB8AC3E}">
        <p14:creationId xmlns:p14="http://schemas.microsoft.com/office/powerpoint/2010/main" val="940195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6556"/>
            <a:ext cx="10515600" cy="947138"/>
          </a:xfrm>
        </p:spPr>
        <p:txBody>
          <a:bodyPr>
            <a:normAutofit/>
          </a:bodyPr>
          <a:lstStyle/>
          <a:p>
            <a:r>
              <a:rPr lang="en-US" sz="5400" dirty="0"/>
              <a:t>Tribally operated OTP</a:t>
            </a:r>
          </a:p>
        </p:txBody>
      </p:sp>
      <p:sp>
        <p:nvSpPr>
          <p:cNvPr id="3" name="Content Placeholder 2"/>
          <p:cNvSpPr>
            <a:spLocks noGrp="1"/>
          </p:cNvSpPr>
          <p:nvPr>
            <p:ph idx="1"/>
          </p:nvPr>
        </p:nvSpPr>
        <p:spPr>
          <a:xfrm>
            <a:off x="838200" y="2095499"/>
            <a:ext cx="9013371" cy="4081463"/>
          </a:xfrm>
        </p:spPr>
        <p:txBody>
          <a:bodyPr/>
          <a:lstStyle/>
          <a:p>
            <a:pPr lvl="0">
              <a:spcBef>
                <a:spcPts val="2200"/>
              </a:spcBef>
            </a:pPr>
            <a:r>
              <a:rPr lang="en-US" dirty="0"/>
              <a:t>Tribally operated OTP programs are financially viable.</a:t>
            </a:r>
          </a:p>
          <a:p>
            <a:r>
              <a:rPr lang="en-US" dirty="0"/>
              <a:t>Many tribally operated OTP are offering medications for the treatment of opioid use disorder, behavioral health counseling and primary health care services all at the same location.</a:t>
            </a:r>
          </a:p>
          <a:p>
            <a:pPr marL="0" indent="0">
              <a:buNone/>
            </a:pPr>
            <a:endParaRPr lang="en-US" dirty="0"/>
          </a:p>
        </p:txBody>
      </p:sp>
    </p:spTree>
    <p:extLst>
      <p:ext uri="{BB962C8B-B14F-4D97-AF65-F5344CB8AC3E}">
        <p14:creationId xmlns:p14="http://schemas.microsoft.com/office/powerpoint/2010/main" val="1889436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a:t>
            </a:r>
          </a:p>
        </p:txBody>
      </p:sp>
      <p:sp>
        <p:nvSpPr>
          <p:cNvPr id="6" name="Subtitle 4"/>
          <p:cNvSpPr txBox="1">
            <a:spLocks/>
          </p:cNvSpPr>
          <p:nvPr/>
        </p:nvSpPr>
        <p:spPr>
          <a:xfrm>
            <a:off x="1676400" y="37544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rgbClr val="7F7F7F"/>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rgbClr val="7F7F7F"/>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rgbClr val="7F7F7F"/>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rgbClr val="7F7F7F"/>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rgbClr val="7F7F7F"/>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dirty="0"/>
              <a:t>Jessica K. </a:t>
            </a:r>
            <a:r>
              <a:rPr lang="en-US" dirty="0" err="1"/>
              <a:t>Blose</a:t>
            </a:r>
            <a:endParaRPr lang="en-US" dirty="0"/>
          </a:p>
          <a:p>
            <a:r>
              <a:rPr lang="en-US" dirty="0"/>
              <a:t>Washington State Opioid Treatment Authority</a:t>
            </a:r>
          </a:p>
          <a:p>
            <a:r>
              <a:rPr lang="en-US" dirty="0"/>
              <a:t>Health Care Authority </a:t>
            </a:r>
          </a:p>
        </p:txBody>
      </p:sp>
    </p:spTree>
    <p:extLst>
      <p:ext uri="{BB962C8B-B14F-4D97-AF65-F5344CB8AC3E}">
        <p14:creationId xmlns:p14="http://schemas.microsoft.com/office/powerpoint/2010/main" val="1346839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a:t>
            </a:r>
          </a:p>
        </p:txBody>
      </p:sp>
      <p:sp>
        <p:nvSpPr>
          <p:cNvPr id="5" name="Subtitle 4"/>
          <p:cNvSpPr>
            <a:spLocks noGrp="1"/>
          </p:cNvSpPr>
          <p:nvPr>
            <p:ph type="subTitle" idx="1"/>
          </p:nvPr>
        </p:nvSpPr>
        <p:spPr/>
        <p:txBody>
          <a:bodyPr>
            <a:normAutofit lnSpcReduction="10000"/>
          </a:bodyPr>
          <a:lstStyle/>
          <a:p>
            <a:r>
              <a:rPr lang="en-US" dirty="0"/>
              <a:t>Your Name</a:t>
            </a:r>
          </a:p>
          <a:p>
            <a:r>
              <a:rPr lang="en-US" dirty="0"/>
              <a:t>Organization</a:t>
            </a:r>
          </a:p>
          <a:p>
            <a:r>
              <a:rPr lang="en-US" dirty="0"/>
              <a:t>Telephone:</a:t>
            </a:r>
          </a:p>
          <a:p>
            <a:r>
              <a:rPr lang="en-US" dirty="0"/>
              <a:t>Email: </a:t>
            </a:r>
          </a:p>
        </p:txBody>
      </p:sp>
    </p:spTree>
    <p:extLst>
      <p:ext uri="{BB962C8B-B14F-4D97-AF65-F5344CB8AC3E}">
        <p14:creationId xmlns:p14="http://schemas.microsoft.com/office/powerpoint/2010/main" val="4112046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Implementing a MAT Treatment Program </a:t>
            </a:r>
          </a:p>
        </p:txBody>
      </p:sp>
      <p:sp>
        <p:nvSpPr>
          <p:cNvPr id="5" name="Subtitle 4"/>
          <p:cNvSpPr>
            <a:spLocks noGrp="1"/>
          </p:cNvSpPr>
          <p:nvPr>
            <p:ph type="subTitle" idx="1"/>
          </p:nvPr>
        </p:nvSpPr>
        <p:spPr/>
        <p:txBody>
          <a:bodyPr/>
          <a:lstStyle/>
          <a:p>
            <a:r>
              <a:rPr lang="en-US" dirty="0"/>
              <a:t>Your Name</a:t>
            </a:r>
          </a:p>
          <a:p>
            <a:r>
              <a:rPr lang="en-US" dirty="0"/>
              <a:t>Organization</a:t>
            </a:r>
          </a:p>
        </p:txBody>
      </p:sp>
    </p:spTree>
    <p:extLst>
      <p:ext uri="{BB962C8B-B14F-4D97-AF65-F5344CB8AC3E}">
        <p14:creationId xmlns:p14="http://schemas.microsoft.com/office/powerpoint/2010/main" val="1101221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212284"/>
            <a:ext cx="10515600" cy="1325563"/>
          </a:xfrm>
        </p:spPr>
        <p:txBody>
          <a:bodyPr>
            <a:noAutofit/>
          </a:bodyPr>
          <a:lstStyle/>
          <a:p>
            <a:r>
              <a:rPr lang="en-US" sz="4800" dirty="0"/>
              <a:t>Implementing </a:t>
            </a:r>
            <a:r>
              <a:rPr lang="en-US" sz="4800"/>
              <a:t>a Treatment </a:t>
            </a:r>
            <a:r>
              <a:rPr lang="en-US" sz="4800" dirty="0"/>
              <a:t>Program</a:t>
            </a:r>
          </a:p>
        </p:txBody>
      </p:sp>
      <p:sp>
        <p:nvSpPr>
          <p:cNvPr id="5" name="Subtitle 4"/>
          <p:cNvSpPr>
            <a:spLocks noGrp="1"/>
          </p:cNvSpPr>
          <p:nvPr>
            <p:ph type="body" idx="1"/>
          </p:nvPr>
        </p:nvSpPr>
        <p:spPr>
          <a:xfrm>
            <a:off x="904875" y="1736709"/>
            <a:ext cx="4006850" cy="982173"/>
          </a:xfrm>
        </p:spPr>
        <p:txBody>
          <a:bodyPr>
            <a:noAutofit/>
          </a:bodyPr>
          <a:lstStyle/>
          <a:p>
            <a:pPr algn="ctr"/>
            <a:r>
              <a:rPr lang="en-US" sz="3200" b="0" dirty="0"/>
              <a:t>OBOT </a:t>
            </a:r>
            <a:br>
              <a:rPr lang="en-US" sz="3200" b="0" dirty="0"/>
            </a:br>
            <a:r>
              <a:rPr lang="en-US" i="1" dirty="0"/>
              <a:t>Office Based Opioid </a:t>
            </a:r>
            <a:br>
              <a:rPr lang="en-US" i="1" dirty="0"/>
            </a:br>
            <a:r>
              <a:rPr lang="en-US" i="1" dirty="0"/>
              <a:t>Treatment Setting</a:t>
            </a:r>
            <a:r>
              <a:rPr lang="en-US" dirty="0"/>
              <a:t> </a:t>
            </a:r>
            <a:endParaRPr lang="en-US" b="0" dirty="0"/>
          </a:p>
        </p:txBody>
      </p:sp>
      <p:sp>
        <p:nvSpPr>
          <p:cNvPr id="3" name="Text Placeholder 2"/>
          <p:cNvSpPr>
            <a:spLocks noGrp="1"/>
          </p:cNvSpPr>
          <p:nvPr>
            <p:ph type="body" sz="quarter" idx="3"/>
          </p:nvPr>
        </p:nvSpPr>
        <p:spPr>
          <a:xfrm>
            <a:off x="7237941" y="1537847"/>
            <a:ext cx="3418937" cy="1174775"/>
          </a:xfrm>
        </p:spPr>
        <p:txBody>
          <a:bodyPr>
            <a:noAutofit/>
          </a:bodyPr>
          <a:lstStyle/>
          <a:p>
            <a:pPr algn="ctr"/>
            <a:r>
              <a:rPr lang="en-US" sz="3200" b="0" dirty="0"/>
              <a:t>OTP</a:t>
            </a:r>
            <a:r>
              <a:rPr lang="en-US" sz="3200" dirty="0"/>
              <a:t> </a:t>
            </a:r>
            <a:br>
              <a:rPr lang="en-US" sz="3200" dirty="0"/>
            </a:br>
            <a:r>
              <a:rPr lang="en-US" i="1" dirty="0"/>
              <a:t>Opioid Treatment </a:t>
            </a:r>
            <a:br>
              <a:rPr lang="en-US" i="1" dirty="0"/>
            </a:br>
            <a:r>
              <a:rPr lang="en-US" i="1" dirty="0"/>
              <a:t>Program Setting</a:t>
            </a:r>
          </a:p>
        </p:txBody>
      </p:sp>
      <p:pic>
        <p:nvPicPr>
          <p:cNvPr id="9" name="Picture 8" descr="OboTAsset 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7675" y="3063875"/>
            <a:ext cx="2538705" cy="2318904"/>
          </a:xfrm>
          <a:prstGeom prst="rect">
            <a:avLst/>
          </a:prstGeom>
        </p:spPr>
      </p:pic>
      <p:pic>
        <p:nvPicPr>
          <p:cNvPr id="10" name="Picture 9" descr="OPTAsset 1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93566" y="3062165"/>
            <a:ext cx="2538705" cy="2307914"/>
          </a:xfrm>
          <a:prstGeom prst="rect">
            <a:avLst/>
          </a:prstGeom>
        </p:spPr>
      </p:pic>
    </p:spTree>
    <p:extLst>
      <p:ext uri="{BB962C8B-B14F-4D97-AF65-F5344CB8AC3E}">
        <p14:creationId xmlns:p14="http://schemas.microsoft.com/office/powerpoint/2010/main" val="268441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9600" dirty="0"/>
              <a:t>OBOT</a:t>
            </a:r>
            <a:br>
              <a:rPr lang="en-US" sz="9600" dirty="0"/>
            </a:br>
            <a:r>
              <a:rPr lang="en-US" dirty="0"/>
              <a:t>Office Based Opioid Treatment</a:t>
            </a:r>
          </a:p>
        </p:txBody>
      </p:sp>
    </p:spTree>
    <p:extLst>
      <p:ext uri="{BB962C8B-B14F-4D97-AF65-F5344CB8AC3E}">
        <p14:creationId xmlns:p14="http://schemas.microsoft.com/office/powerpoint/2010/main" val="185975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83988"/>
            <a:ext cx="10515600" cy="653142"/>
          </a:xfrm>
        </p:spPr>
        <p:txBody>
          <a:bodyPr>
            <a:noAutofit/>
          </a:bodyPr>
          <a:lstStyle/>
          <a:p>
            <a:r>
              <a:rPr lang="en-US" sz="5400" dirty="0"/>
              <a:t>Office Based Opioid Treatment</a:t>
            </a:r>
            <a:endParaRPr lang="en-US" sz="3600" dirty="0"/>
          </a:p>
        </p:txBody>
      </p:sp>
      <p:sp>
        <p:nvSpPr>
          <p:cNvPr id="4" name="Content Placeholder 3"/>
          <p:cNvSpPr>
            <a:spLocks noGrp="1"/>
          </p:cNvSpPr>
          <p:nvPr>
            <p:ph idx="1"/>
          </p:nvPr>
        </p:nvSpPr>
        <p:spPr>
          <a:xfrm>
            <a:off x="838202" y="1621331"/>
            <a:ext cx="6892924" cy="4555632"/>
          </a:xfrm>
        </p:spPr>
        <p:txBody>
          <a:bodyPr>
            <a:normAutofit/>
          </a:bodyPr>
          <a:lstStyle/>
          <a:p>
            <a:pPr lvl="0"/>
            <a:r>
              <a:rPr lang="en-US" dirty="0"/>
              <a:t>OBOT - Office Based Opioid Treatment.</a:t>
            </a:r>
          </a:p>
          <a:p>
            <a:pPr lvl="0"/>
            <a:r>
              <a:rPr lang="en-US" dirty="0"/>
              <a:t>Service can be in a primary care, medical setting, hospital, or behavioral health agency setting. </a:t>
            </a:r>
          </a:p>
          <a:p>
            <a:pPr lvl="0"/>
            <a:r>
              <a:rPr lang="en-US" dirty="0"/>
              <a:t>DATA 2000 Waiver holding prescriber conducts a medical examination, makes a diagnosis, and writes a prescription.</a:t>
            </a:r>
          </a:p>
          <a:p>
            <a:pPr lvl="0"/>
            <a:r>
              <a:rPr lang="en-US" dirty="0"/>
              <a:t>Clients can fill prescriptions at a </a:t>
            </a:r>
            <a:br>
              <a:rPr lang="en-US" dirty="0"/>
            </a:br>
            <a:r>
              <a:rPr lang="en-US" dirty="0"/>
              <a:t>pharmacy and can take their medication by themselves at home.</a:t>
            </a:r>
          </a:p>
          <a:p>
            <a:endParaRPr lang="en-US" dirty="0"/>
          </a:p>
        </p:txBody>
      </p:sp>
      <p:pic>
        <p:nvPicPr>
          <p:cNvPr id="6" name="Picture 5" descr="OboTAsset 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16925" y="2397125"/>
            <a:ext cx="2538705" cy="2318904"/>
          </a:xfrm>
          <a:prstGeom prst="rect">
            <a:avLst/>
          </a:prstGeom>
        </p:spPr>
      </p:pic>
    </p:spTree>
    <p:extLst>
      <p:ext uri="{BB962C8B-B14F-4D97-AF65-F5344CB8AC3E}">
        <p14:creationId xmlns:p14="http://schemas.microsoft.com/office/powerpoint/2010/main" val="689757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60706"/>
            <a:ext cx="10515600" cy="2120004"/>
          </a:xfrm>
        </p:spPr>
        <p:txBody>
          <a:bodyPr>
            <a:noAutofit/>
          </a:bodyPr>
          <a:lstStyle/>
          <a:p>
            <a:r>
              <a:rPr lang="en-US" sz="5400" dirty="0"/>
              <a:t>What medications can be </a:t>
            </a:r>
            <a:br>
              <a:rPr lang="en-US" sz="5400" dirty="0"/>
            </a:br>
            <a:r>
              <a:rPr lang="en-US" sz="5400" dirty="0"/>
              <a:t>offered in OBOT?</a:t>
            </a:r>
            <a:br>
              <a:rPr lang="en-US" sz="3600" dirty="0"/>
            </a:br>
            <a:endParaRPr lang="en-US" sz="3600" dirty="0"/>
          </a:p>
        </p:txBody>
      </p:sp>
      <p:sp>
        <p:nvSpPr>
          <p:cNvPr id="4" name="Content Placeholder 3"/>
          <p:cNvSpPr>
            <a:spLocks noGrp="1"/>
          </p:cNvSpPr>
          <p:nvPr>
            <p:ph idx="1"/>
          </p:nvPr>
        </p:nvSpPr>
        <p:spPr>
          <a:xfrm>
            <a:off x="838199" y="2095501"/>
            <a:ext cx="10515600" cy="2617354"/>
          </a:xfrm>
        </p:spPr>
        <p:txBody>
          <a:bodyPr>
            <a:normAutofit/>
          </a:bodyPr>
          <a:lstStyle/>
          <a:p>
            <a:pPr lvl="0"/>
            <a:r>
              <a:rPr lang="en-US" dirty="0"/>
              <a:t>2 of the 3 FDA approved medications for opioid use disorder:</a:t>
            </a:r>
          </a:p>
          <a:p>
            <a:pPr lvl="2"/>
            <a:r>
              <a:rPr lang="en-US" sz="2400" dirty="0"/>
              <a:t>Buprenorphine</a:t>
            </a:r>
          </a:p>
          <a:p>
            <a:pPr lvl="2"/>
            <a:r>
              <a:rPr lang="en-US" sz="2400" dirty="0"/>
              <a:t>Naltrexone</a:t>
            </a:r>
          </a:p>
          <a:p>
            <a:pPr lvl="0"/>
            <a:r>
              <a:rPr lang="en-US" dirty="0" err="1"/>
              <a:t>Methodone</a:t>
            </a:r>
            <a:r>
              <a:rPr lang="en-US" dirty="0"/>
              <a:t> is not generally available in an OBOT</a:t>
            </a:r>
          </a:p>
          <a:p>
            <a:pPr marL="0" indent="0">
              <a:buNone/>
            </a:pPr>
            <a:endParaRPr lang="en-US" dirty="0"/>
          </a:p>
        </p:txBody>
      </p:sp>
      <p:pic>
        <p:nvPicPr>
          <p:cNvPr id="9" name="Picture 8" descr="OboTAsset 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16925" y="2397125"/>
            <a:ext cx="2538705" cy="2318904"/>
          </a:xfrm>
          <a:prstGeom prst="rect">
            <a:avLst/>
          </a:prstGeom>
        </p:spPr>
      </p:pic>
    </p:spTree>
    <p:extLst>
      <p:ext uri="{BB962C8B-B14F-4D97-AF65-F5344CB8AC3E}">
        <p14:creationId xmlns:p14="http://schemas.microsoft.com/office/powerpoint/2010/main" val="175628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04347"/>
            <a:ext cx="10515600" cy="2120004"/>
          </a:xfrm>
        </p:spPr>
        <p:txBody>
          <a:bodyPr>
            <a:noAutofit/>
          </a:bodyPr>
          <a:lstStyle/>
          <a:p>
            <a:r>
              <a:rPr lang="en-US" sz="5400" dirty="0"/>
              <a:t>Appointment frequency in OBOT </a:t>
            </a:r>
            <a:br>
              <a:rPr lang="en-US" sz="5400" dirty="0"/>
            </a:br>
            <a:br>
              <a:rPr lang="en-US" sz="4800" dirty="0"/>
            </a:br>
            <a:endParaRPr lang="en-US" sz="4800" dirty="0"/>
          </a:p>
        </p:txBody>
      </p:sp>
      <p:sp>
        <p:nvSpPr>
          <p:cNvPr id="4" name="Content Placeholder 3"/>
          <p:cNvSpPr>
            <a:spLocks noGrp="1"/>
          </p:cNvSpPr>
          <p:nvPr>
            <p:ph idx="1"/>
          </p:nvPr>
        </p:nvSpPr>
        <p:spPr>
          <a:xfrm>
            <a:off x="838201" y="2095501"/>
            <a:ext cx="7019924" cy="4643438"/>
          </a:xfrm>
        </p:spPr>
        <p:txBody>
          <a:bodyPr>
            <a:normAutofit/>
          </a:bodyPr>
          <a:lstStyle/>
          <a:p>
            <a:pPr lvl="0"/>
            <a:r>
              <a:rPr lang="en-US" dirty="0"/>
              <a:t>Initially patients are seen multiple times a week in a medical office.</a:t>
            </a:r>
          </a:p>
          <a:p>
            <a:pPr lvl="0"/>
            <a:r>
              <a:rPr lang="en-US" dirty="0"/>
              <a:t>Once stabilized, patients can typically fill a 28-day supply of buprenorphine at a pharmacy. </a:t>
            </a:r>
          </a:p>
          <a:p>
            <a:pPr lvl="0"/>
            <a:r>
              <a:rPr lang="en-US" dirty="0"/>
              <a:t>Medications such as buprenorphine or naltrexone can be administered via injection lasting the client 4 weeks.</a:t>
            </a:r>
          </a:p>
        </p:txBody>
      </p:sp>
      <p:pic>
        <p:nvPicPr>
          <p:cNvPr id="8" name="Picture 7" descr="OboTAsset 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16925" y="2397125"/>
            <a:ext cx="2538705" cy="2318904"/>
          </a:xfrm>
          <a:prstGeom prst="rect">
            <a:avLst/>
          </a:prstGeom>
        </p:spPr>
      </p:pic>
    </p:spTree>
    <p:extLst>
      <p:ext uri="{BB962C8B-B14F-4D97-AF65-F5344CB8AC3E}">
        <p14:creationId xmlns:p14="http://schemas.microsoft.com/office/powerpoint/2010/main" val="2409021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25601" y="-156634"/>
            <a:ext cx="8465608" cy="2120004"/>
          </a:xfrm>
        </p:spPr>
        <p:txBody>
          <a:bodyPr>
            <a:noAutofit/>
          </a:bodyPr>
          <a:lstStyle/>
          <a:p>
            <a:r>
              <a:rPr lang="en-US" sz="5400" dirty="0"/>
              <a:t>Counseling for clients in OBOT</a:t>
            </a:r>
          </a:p>
        </p:txBody>
      </p:sp>
      <p:sp>
        <p:nvSpPr>
          <p:cNvPr id="4" name="Content Placeholder 3"/>
          <p:cNvSpPr>
            <a:spLocks noGrp="1"/>
          </p:cNvSpPr>
          <p:nvPr>
            <p:ph idx="1"/>
          </p:nvPr>
        </p:nvSpPr>
        <p:spPr>
          <a:xfrm>
            <a:off x="838200" y="2095500"/>
            <a:ext cx="6672973" cy="4607983"/>
          </a:xfrm>
        </p:spPr>
        <p:txBody>
          <a:bodyPr>
            <a:normAutofit/>
          </a:bodyPr>
          <a:lstStyle/>
          <a:p>
            <a:pPr lvl="0"/>
            <a:r>
              <a:rPr lang="en-US" dirty="0"/>
              <a:t>Substance use disorder counseling is not required.</a:t>
            </a:r>
          </a:p>
          <a:p>
            <a:r>
              <a:rPr lang="en-US" dirty="0"/>
              <a:t>The DATA 2000 waiver holding prescriber screens and refers client to mental health, substance use disorder and recovery supports as needed. Sometimes all of these services can be provided under one roof.</a:t>
            </a:r>
          </a:p>
        </p:txBody>
      </p:sp>
      <p:pic>
        <p:nvPicPr>
          <p:cNvPr id="6" name="Picture 5" descr="OboTAsset 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16925" y="2397125"/>
            <a:ext cx="2538705" cy="2318904"/>
          </a:xfrm>
          <a:prstGeom prst="rect">
            <a:avLst/>
          </a:prstGeom>
        </p:spPr>
      </p:pic>
    </p:spTree>
    <p:extLst>
      <p:ext uri="{BB962C8B-B14F-4D97-AF65-F5344CB8AC3E}">
        <p14:creationId xmlns:p14="http://schemas.microsoft.com/office/powerpoint/2010/main" val="1107840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2912</TotalTime>
  <Words>548</Words>
  <Application>Microsoft Macintosh PowerPoint</Application>
  <PresentationFormat>Widescreen</PresentationFormat>
  <Paragraphs>90</Paragraphs>
  <Slides>22</Slides>
  <Notes>1</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Washington State Opioid  Awareness Campaign </vt:lpstr>
      <vt:lpstr>Implementing a Treatment Program That Utilizes Medications for the Treatment of Opioid Use Disorder</vt:lpstr>
      <vt:lpstr>Implementing a MAT Treatment Program </vt:lpstr>
      <vt:lpstr>Implementing a Treatment Program</vt:lpstr>
      <vt:lpstr>OBOT Office Based Opioid Treatment</vt:lpstr>
      <vt:lpstr>Office Based Opioid Treatment</vt:lpstr>
      <vt:lpstr>What medications can be  offered in OBOT? </vt:lpstr>
      <vt:lpstr>Appointment frequency in OBOT   </vt:lpstr>
      <vt:lpstr>Counseling for clients in OBOT</vt:lpstr>
      <vt:lpstr>OBOT Prescriber Requirements</vt:lpstr>
      <vt:lpstr>OBOT Requirements</vt:lpstr>
      <vt:lpstr>OTP Opioid Treatment Program</vt:lpstr>
      <vt:lpstr>Opioid Treatment Program</vt:lpstr>
      <vt:lpstr>What medications can be  offered at an OTP?</vt:lpstr>
      <vt:lpstr>Dosing frequency  in an OTP</vt:lpstr>
      <vt:lpstr>Counseling for clients in an OTP</vt:lpstr>
      <vt:lpstr>How to become licensed and  certified as an OTP</vt:lpstr>
      <vt:lpstr>IHS encounter rate</vt:lpstr>
      <vt:lpstr>IHS encounter rate</vt:lpstr>
      <vt:lpstr>Tribally operated OTP</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Jones</dc:creator>
  <cp:lastModifiedBy>Matt Duncan</cp:lastModifiedBy>
  <cp:revision>80</cp:revision>
  <cp:lastPrinted>2019-02-21T04:47:37Z</cp:lastPrinted>
  <dcterms:created xsi:type="dcterms:W3CDTF">2017-10-06T22:52:18Z</dcterms:created>
  <dcterms:modified xsi:type="dcterms:W3CDTF">2019-03-15T18:48:43Z</dcterms:modified>
</cp:coreProperties>
</file>